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390" r:id="rId2"/>
    <p:sldId id="413" r:id="rId3"/>
    <p:sldId id="397" r:id="rId4"/>
    <p:sldId id="400" r:id="rId5"/>
    <p:sldId id="412" r:id="rId6"/>
    <p:sldId id="407" r:id="rId7"/>
    <p:sldId id="403" r:id="rId8"/>
    <p:sldId id="411" r:id="rId9"/>
    <p:sldId id="402" r:id="rId10"/>
    <p:sldId id="404" r:id="rId11"/>
    <p:sldId id="405" r:id="rId12"/>
    <p:sldId id="406" r:id="rId13"/>
    <p:sldId id="408" r:id="rId14"/>
    <p:sldId id="410" r:id="rId15"/>
    <p:sldId id="401" r:id="rId16"/>
    <p:sldId id="380" r:id="rId17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" id="{0E2E5981-75CA-4513-B48A-A60C4B5D2E57}">
          <p14:sldIdLst>
            <p14:sldId id="390"/>
            <p14:sldId id="413"/>
          </p14:sldIdLst>
        </p14:section>
        <p14:section name="Inhalt" id="{630E9AA0-62C5-4220-8DDD-5080810E63C6}">
          <p14:sldIdLst>
            <p14:sldId id="397"/>
            <p14:sldId id="400"/>
            <p14:sldId id="412"/>
            <p14:sldId id="407"/>
            <p14:sldId id="403"/>
            <p14:sldId id="411"/>
            <p14:sldId id="402"/>
            <p14:sldId id="404"/>
            <p14:sldId id="405"/>
            <p14:sldId id="406"/>
            <p14:sldId id="408"/>
            <p14:sldId id="410"/>
            <p14:sldId id="401"/>
          </p14:sldIdLst>
        </p14:section>
        <p14:section name="Schlussfolie" id="{BE883BF7-0969-4369-B3AA-3D404BB07BC2}">
          <p14:sldIdLst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67" userDrawn="1">
          <p15:clr>
            <a:srgbClr val="A4A3A4"/>
          </p15:clr>
        </p15:guide>
        <p15:guide id="2" pos="2653" userDrawn="1">
          <p15:clr>
            <a:srgbClr val="A4A3A4"/>
          </p15:clr>
        </p15:guide>
        <p15:guide id="3" orient="horz" pos="441">
          <p15:clr>
            <a:srgbClr val="A4A3A4"/>
          </p15:clr>
        </p15:guide>
        <p15:guide id="4" pos="3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5C00"/>
    <a:srgbClr val="B7DCD1"/>
    <a:srgbClr val="F69C0E"/>
    <a:srgbClr val="FBED9B"/>
    <a:srgbClr val="016972"/>
    <a:srgbClr val="43B4BF"/>
    <a:srgbClr val="C1D4EF"/>
    <a:srgbClr val="C9E1F3"/>
    <a:srgbClr val="31859C"/>
    <a:srgbClr val="008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728" autoAdjust="0"/>
  </p:normalViewPr>
  <p:slideViewPr>
    <p:cSldViewPr>
      <p:cViewPr varScale="1">
        <p:scale>
          <a:sx n="122" d="100"/>
          <a:sy n="122" d="100"/>
        </p:scale>
        <p:origin x="105" y="57"/>
      </p:cViewPr>
      <p:guideLst>
        <p:guide orient="horz" pos="667"/>
        <p:guide pos="2653"/>
        <p:guide orient="horz" pos="441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327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22094-7D42-41BB-9199-B965939EC2F7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1E31B-0FD5-4B8C-AFC0-08AF3D1E8B7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257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8C7E3-E2C5-4287-8DE3-0B44991AD12F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B08CC-F203-4EB7-8D55-02A11BF05FE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278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9144000" cy="4260058"/>
          </a:xfrm>
          <a:prstGeom prst="rect">
            <a:avLst/>
          </a:prstGeom>
          <a:solidFill>
            <a:srgbClr val="B7D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188" y="573506"/>
            <a:ext cx="6841196" cy="1008112"/>
          </a:xfr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11188" y="1831338"/>
            <a:ext cx="7111232" cy="377794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Referent 1 | Referent 2 (optional)</a:t>
            </a:r>
          </a:p>
        </p:txBody>
      </p:sp>
      <p:sp>
        <p:nvSpPr>
          <p:cNvPr id="14" name="Rechtwinkliges Dreieck 13"/>
          <p:cNvSpPr/>
          <p:nvPr userDrawn="1"/>
        </p:nvSpPr>
        <p:spPr>
          <a:xfrm flipH="1" flipV="1">
            <a:off x="6015834" y="4260058"/>
            <a:ext cx="3128166" cy="530676"/>
          </a:xfrm>
          <a:prstGeom prst="rtTriangle">
            <a:avLst/>
          </a:prstGeom>
          <a:solidFill>
            <a:srgbClr val="FBE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winkliges Dreieck 14"/>
          <p:cNvSpPr/>
          <p:nvPr userDrawn="1"/>
        </p:nvSpPr>
        <p:spPr>
          <a:xfrm>
            <a:off x="0" y="3233133"/>
            <a:ext cx="6015834" cy="1026925"/>
          </a:xfrm>
          <a:prstGeom prst="rtTriangle">
            <a:avLst/>
          </a:prstGeom>
          <a:solidFill>
            <a:srgbClr val="0169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0" hasCustomPrompt="1"/>
          </p:nvPr>
        </p:nvSpPr>
        <p:spPr>
          <a:xfrm>
            <a:off x="611188" y="2211702"/>
            <a:ext cx="7111232" cy="39211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Zusatz, Untertitel etc. (optional)</a:t>
            </a:r>
          </a:p>
        </p:txBody>
      </p:sp>
    </p:spTree>
    <p:extLst>
      <p:ext uri="{BB962C8B-B14F-4D97-AF65-F5344CB8AC3E}">
        <p14:creationId xmlns:p14="http://schemas.microsoft.com/office/powerpoint/2010/main" val="48185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11462"/>
            <a:ext cx="7211144" cy="857250"/>
          </a:xfrm>
        </p:spPr>
        <p:txBody>
          <a:bodyPr>
            <a:noAutofit/>
          </a:bodyPr>
          <a:lstStyle>
            <a:lvl1pPr>
              <a:defRPr sz="2600">
                <a:solidFill>
                  <a:srgbClr val="016972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311582"/>
            <a:ext cx="7211144" cy="2700360"/>
          </a:xfrm>
        </p:spPr>
        <p:txBody>
          <a:bodyPr>
            <a:noAutofit/>
          </a:bodyPr>
          <a:lstStyle>
            <a:lvl1pPr>
              <a:defRPr sz="24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7" name="Picture 2" descr="Logo dzb lese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496" y="4270521"/>
            <a:ext cx="1980264" cy="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59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1472" y="1311646"/>
            <a:ext cx="4038600" cy="2880320"/>
          </a:xfrm>
        </p:spPr>
        <p:txBody>
          <a:bodyPr>
            <a:noAutofit/>
          </a:bodyPr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2472" y="1311646"/>
            <a:ext cx="4038600" cy="2880320"/>
          </a:xfrm>
        </p:spPr>
        <p:txBody>
          <a:bodyPr>
            <a:noAutofit/>
          </a:bodyPr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611188" y="411462"/>
            <a:ext cx="7211144" cy="857250"/>
          </a:xfrm>
        </p:spPr>
        <p:txBody>
          <a:bodyPr>
            <a:noAutofit/>
          </a:bodyPr>
          <a:lstStyle>
            <a:lvl1pPr>
              <a:defRPr sz="2600">
                <a:solidFill>
                  <a:srgbClr val="016972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pic>
        <p:nvPicPr>
          <p:cNvPr id="8" name="Picture 2" descr="Logo dzb lese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496" y="4270521"/>
            <a:ext cx="1980264" cy="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61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1472" y="1311646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1472" y="1804564"/>
            <a:ext cx="4040188" cy="2387402"/>
          </a:xfrm>
        </p:spPr>
        <p:txBody>
          <a:bodyPr>
            <a:noAutofit/>
          </a:bodyPr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99299" y="1311646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99299" y="1804564"/>
            <a:ext cx="4041775" cy="2387402"/>
          </a:xfrm>
        </p:spPr>
        <p:txBody>
          <a:bodyPr>
            <a:noAutofit/>
          </a:bodyPr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611188" y="411462"/>
            <a:ext cx="7211144" cy="857250"/>
          </a:xfrm>
        </p:spPr>
        <p:txBody>
          <a:bodyPr>
            <a:noAutofit/>
          </a:bodyPr>
          <a:lstStyle>
            <a:lvl1pPr>
              <a:defRPr sz="2600">
                <a:solidFill>
                  <a:srgbClr val="016972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pic>
        <p:nvPicPr>
          <p:cNvPr id="10" name="Picture 2" descr="Logo dzb lese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496" y="4270521"/>
            <a:ext cx="1980264" cy="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06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11188" y="411462"/>
            <a:ext cx="7211144" cy="857250"/>
          </a:xfrm>
        </p:spPr>
        <p:txBody>
          <a:bodyPr>
            <a:noAutofit/>
          </a:bodyPr>
          <a:lstStyle>
            <a:lvl1pPr>
              <a:defRPr sz="2600">
                <a:solidFill>
                  <a:srgbClr val="016972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pic>
        <p:nvPicPr>
          <p:cNvPr id="6" name="Picture 2" descr="Logo dzb lese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496" y="4270521"/>
            <a:ext cx="1980264" cy="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56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 dzb lese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496" y="4270521"/>
            <a:ext cx="1980264" cy="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39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oh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71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611188" y="411462"/>
            <a:ext cx="7211144" cy="857250"/>
          </a:xfrm>
        </p:spPr>
        <p:txBody>
          <a:bodyPr>
            <a:noAutofit/>
          </a:bodyPr>
          <a:lstStyle>
            <a:lvl1pPr>
              <a:defRPr sz="2600">
                <a:solidFill>
                  <a:srgbClr val="016972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489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2111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211144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2150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4" r:id="rId7"/>
    <p:sldLayoutId id="2147483663" r:id="rId8"/>
  </p:sldLayoutIdLst>
  <p:hf sldNum="0" hdr="0" ftr="0"/>
  <p:txStyles>
    <p:titleStyle>
      <a:lvl1pPr algn="l" defTabSz="914377" rtl="0" eaLnBrk="1" latinLnBrk="0" hangingPunct="1">
        <a:spcBef>
          <a:spcPct val="0"/>
        </a:spcBef>
        <a:buNone/>
        <a:defRPr sz="26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rierefreies-lesen.de/" TargetMode="External"/><Relationship Id="rId2" Type="http://schemas.openxmlformats.org/officeDocument/2006/relationships/hyperlink" Target="mailto:c.felsmann@dzblesen.de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dzblesen.de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11188" y="555526"/>
            <a:ext cx="6841196" cy="1008112"/>
          </a:xfrm>
        </p:spPr>
        <p:txBody>
          <a:bodyPr/>
          <a:lstStyle/>
          <a:p>
            <a:r>
              <a:rPr lang="de-DE" dirty="0"/>
              <a:t>Barrierefreiheit in Bibliotheken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Christiane Felsmann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/>
              <a:t>Abteilungsleiterin „Bibliothek – Beratung – Verkauf“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 err="1"/>
              <a:t>dbv</a:t>
            </a:r>
            <a:r>
              <a:rPr lang="de-DE" sz="1800" dirty="0"/>
              <a:t>-Kommission Kundenorientierte und inklusive Bibliotheksservices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/>
              <a:t>IFLA-Sektion Libraries </a:t>
            </a:r>
            <a:r>
              <a:rPr lang="de-DE" sz="1800" dirty="0" err="1"/>
              <a:t>Serving</a:t>
            </a:r>
            <a:r>
              <a:rPr lang="de-DE" sz="1800" dirty="0"/>
              <a:t> </a:t>
            </a:r>
            <a:r>
              <a:rPr lang="de-DE" sz="1800" dirty="0" err="1"/>
              <a:t>Persons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Print </a:t>
            </a:r>
            <a:r>
              <a:rPr lang="de-DE" sz="1800" dirty="0" err="1"/>
              <a:t>Disabilities</a:t>
            </a:r>
            <a:r>
              <a:rPr lang="de-DE" sz="1800" dirty="0"/>
              <a:t> / LPD</a:t>
            </a:r>
          </a:p>
        </p:txBody>
      </p:sp>
      <p:sp>
        <p:nvSpPr>
          <p:cNvPr id="11" name="Datumsplatzhalter 3"/>
          <p:cNvSpPr txBox="1">
            <a:spLocks/>
          </p:cNvSpPr>
          <p:nvPr/>
        </p:nvSpPr>
        <p:spPr>
          <a:xfrm>
            <a:off x="5940152" y="4564856"/>
            <a:ext cx="2142124" cy="2738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19. September 2023</a:t>
            </a:r>
          </a:p>
        </p:txBody>
      </p:sp>
      <p:pic>
        <p:nvPicPr>
          <p:cNvPr id="10" name="Picture 2" descr="Logo dzb les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496" y="4270521"/>
            <a:ext cx="1980264" cy="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737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Urhebergesetz in Deutschland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1582"/>
            <a:ext cx="7417196" cy="27003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01/2019: Neue gesetzliche Regelungen im UrhG § 45b und § 45c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Überwachungsstelle: Deutsches Patent- und Markenamt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Vergütung: Regelungen mit der VG Wort</a:t>
            </a:r>
          </a:p>
          <a:p>
            <a:endParaRPr lang="de-DE" dirty="0"/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669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Umsetzung I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F45665-D8E3-4FA2-83BE-903E56536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Sensibilisierung</a:t>
            </a:r>
          </a:p>
          <a:p>
            <a:r>
              <a:rPr lang="de-DE" dirty="0"/>
              <a:t>Teilhabe gestalten: „Nicht ohne uns über uns!“</a:t>
            </a:r>
          </a:p>
          <a:p>
            <a:r>
              <a:rPr lang="de-DE" dirty="0"/>
              <a:t>Schulungen und Weiterbildungen</a:t>
            </a:r>
          </a:p>
          <a:p>
            <a:r>
              <a:rPr lang="de-DE" dirty="0"/>
              <a:t>Barrierefreie Formate vermitteln / vorhalten</a:t>
            </a:r>
          </a:p>
        </p:txBody>
      </p:sp>
    </p:spTree>
    <p:extLst>
      <p:ext uri="{BB962C8B-B14F-4D97-AF65-F5344CB8AC3E}">
        <p14:creationId xmlns:p14="http://schemas.microsoft.com/office/powerpoint/2010/main" val="144467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Umsetzung II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Prioritäten + Machbares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Netzwerk und Kooperationen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Inklusionsplan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Weitere Entwicklungen, wie der European </a:t>
            </a:r>
            <a:r>
              <a:rPr lang="de-DE" dirty="0" err="1"/>
              <a:t>Accessibility</a:t>
            </a:r>
            <a:r>
              <a:rPr lang="de-DE" dirty="0"/>
              <a:t> Act / EAA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849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Arbeitsfelder Inklusion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131590"/>
            <a:ext cx="7211144" cy="31323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Zugängliche Bibliotheken: Türen, Treppen, Leitsystem, Regale, Tresen,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Zugängliche Formate: Braille, Hörmedien, Großdruck, E-Books,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Zugängliche Services: Kataloge, Apps, Schulungen, Lesungen,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Inklusive und Barrierefreie Kommunikation: Webseite, Sprache, Bilder, </a:t>
            </a:r>
            <a:r>
              <a:rPr lang="de-DE" dirty="0" err="1"/>
              <a:t>Social</a:t>
            </a:r>
            <a:r>
              <a:rPr lang="de-DE" dirty="0"/>
              <a:t> Media, etc.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014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Verbinder 3">
            <a:extLst>
              <a:ext uri="{FF2B5EF4-FFF2-40B4-BE49-F238E27FC236}">
                <a16:creationId xmlns:a16="http://schemas.microsoft.com/office/drawing/2014/main" id="{1106C173-75C9-4E5B-97AD-EEDAFE9258D0}"/>
              </a:ext>
            </a:extLst>
          </p:cNvPr>
          <p:cNvSpPr/>
          <p:nvPr/>
        </p:nvSpPr>
        <p:spPr>
          <a:xfrm>
            <a:off x="2699792" y="627534"/>
            <a:ext cx="3096344" cy="2952328"/>
          </a:xfrm>
          <a:prstGeom prst="flowChartConnector">
            <a:avLst/>
          </a:prstGeom>
          <a:solidFill>
            <a:srgbClr val="F69C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Bibliothek</a:t>
            </a:r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6414EA63-DDE5-44CE-9BE9-4FC510F2648C}"/>
              </a:ext>
            </a:extLst>
          </p:cNvPr>
          <p:cNvSpPr/>
          <p:nvPr/>
        </p:nvSpPr>
        <p:spPr>
          <a:xfrm>
            <a:off x="4716016" y="1275606"/>
            <a:ext cx="457200" cy="43350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60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11560" y="573088"/>
            <a:ext cx="8135937" cy="2646734"/>
          </a:xfrm>
        </p:spPr>
        <p:txBody>
          <a:bodyPr/>
          <a:lstStyle/>
          <a:p>
            <a:r>
              <a:rPr lang="de-DE" sz="4000" dirty="0">
                <a:solidFill>
                  <a:srgbClr val="B85C00"/>
                </a:solidFill>
              </a:rPr>
              <a:t>Wer Inklusion will, findet einen Weg.</a:t>
            </a:r>
            <a:br>
              <a:rPr lang="de-DE" sz="4000" dirty="0">
                <a:solidFill>
                  <a:srgbClr val="B85C00"/>
                </a:solidFill>
              </a:rPr>
            </a:br>
            <a:r>
              <a:rPr lang="de-DE" sz="4000" dirty="0">
                <a:solidFill>
                  <a:srgbClr val="B85C00"/>
                </a:solidFill>
              </a:rPr>
              <a:t>Wer sie nicht will, findet Ausreden.</a:t>
            </a:r>
            <a:br>
              <a:rPr lang="de-DE" sz="4000" dirty="0">
                <a:solidFill>
                  <a:srgbClr val="B85C00"/>
                </a:solidFill>
              </a:rPr>
            </a:br>
            <a:endParaRPr lang="de-DE" sz="4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634970E-B056-4622-8920-A73284B04EAC}"/>
              </a:ext>
            </a:extLst>
          </p:cNvPr>
          <p:cNvSpPr txBox="1"/>
          <p:nvPr/>
        </p:nvSpPr>
        <p:spPr>
          <a:xfrm>
            <a:off x="6588224" y="2499742"/>
            <a:ext cx="2016224" cy="42358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r>
              <a:rPr lang="de-DE" sz="1800" dirty="0"/>
              <a:t>Raul Krauthausen</a:t>
            </a:r>
          </a:p>
        </p:txBody>
      </p:sp>
    </p:spTree>
    <p:extLst>
      <p:ext uri="{BB962C8B-B14F-4D97-AF65-F5344CB8AC3E}">
        <p14:creationId xmlns:p14="http://schemas.microsoft.com/office/powerpoint/2010/main" val="372675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01286" y="411462"/>
            <a:ext cx="7211144" cy="857250"/>
          </a:xfrm>
        </p:spPr>
        <p:txBody>
          <a:bodyPr/>
          <a:lstStyle/>
          <a:p>
            <a:r>
              <a:rPr lang="en-US" dirty="0" err="1"/>
              <a:t>Vielen</a:t>
            </a:r>
            <a:r>
              <a:rPr lang="en-US" dirty="0"/>
              <a:t> Dank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Ihr</a:t>
            </a:r>
            <a:r>
              <a:rPr lang="en-US" dirty="0"/>
              <a:t> Interesse</a:t>
            </a:r>
            <a:r>
              <a:rPr lang="de-DE" dirty="0"/>
              <a:t>!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601287" y="1275558"/>
            <a:ext cx="7211145" cy="1728192"/>
          </a:xfrm>
          <a:prstGeom prst="rect">
            <a:avLst/>
          </a:prstGeom>
        </p:spPr>
        <p:txBody>
          <a:bodyPr>
            <a:normAutofit/>
          </a:bodyPr>
          <a:lstStyle>
            <a:lvl1pPr marL="342891" indent="-342891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  <a:lvl2pPr marL="742932" indent="-28574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 baseline="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b="1" dirty="0">
                <a:latin typeface="+mj-lt"/>
              </a:rPr>
              <a:t>Deutsches Zentrum für barrierefreies Lesen (dzb lesen)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latin typeface="+mj-lt"/>
              </a:rPr>
              <a:t>Gustav-Adolf-Straße 7, 04105 Leipzig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latin typeface="+mj-lt"/>
              </a:rPr>
              <a:t>Telefon 0341 7113-173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latin typeface="+mj-lt"/>
                <a:hlinkClick r:id="rId2"/>
              </a:rPr>
              <a:t>c.felsmann@dzblesen.de</a:t>
            </a:r>
            <a:endParaRPr lang="de-DE" sz="2000" dirty="0">
              <a:latin typeface="+mj-lt"/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601285" y="3075806"/>
            <a:ext cx="7211145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891" indent="-342891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err="1"/>
              <a:t>Wir</a:t>
            </a:r>
            <a:r>
              <a:rPr lang="en-GB" sz="1800" dirty="0"/>
              <a:t> </a:t>
            </a:r>
            <a:r>
              <a:rPr lang="en-GB" sz="1800" dirty="0" err="1"/>
              <a:t>werden</a:t>
            </a:r>
            <a:r>
              <a:rPr lang="en-GB" sz="1800" dirty="0"/>
              <a:t> </a:t>
            </a:r>
            <a:r>
              <a:rPr lang="en-GB" sz="1800" dirty="0" err="1"/>
              <a:t>unterstützt</a:t>
            </a:r>
            <a:r>
              <a:rPr lang="en-GB" sz="1800" dirty="0"/>
              <a:t> von</a:t>
            </a:r>
            <a:r>
              <a:rPr lang="de-DE" sz="1800" dirty="0">
                <a:latin typeface="+mj-lt"/>
              </a:rPr>
              <a:t>„Freunde des barrierefreien Lesens e. V.“</a:t>
            </a:r>
          </a:p>
          <a:p>
            <a:pPr marL="0" indent="0">
              <a:buNone/>
            </a:pPr>
            <a:r>
              <a:rPr lang="de-DE" sz="1800" dirty="0">
                <a:latin typeface="+mj-lt"/>
                <a:hlinkClick r:id="rId3"/>
              </a:rPr>
              <a:t>www.barrierefreies-lesen.de</a:t>
            </a:r>
            <a:endParaRPr lang="de-DE" sz="1800" dirty="0">
              <a:latin typeface="+mj-lt"/>
            </a:endParaRPr>
          </a:p>
        </p:txBody>
      </p:sp>
      <p:pic>
        <p:nvPicPr>
          <p:cNvPr id="9" name="Grafik 8" descr="Drei runde grafische Symbolbilder (Icons) nebeneinander: Brailleschriftzug dzb auf grünem Grund, ein Ohr auf orangem Grund, Lupe mit Buchstaben A auf blauem Grun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04" y="3969016"/>
            <a:ext cx="1260168" cy="402974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1285" y="4371990"/>
            <a:ext cx="6851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linkClick r:id="rId5"/>
              </a:rPr>
              <a:t>www.dzblesen.de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972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ussdiagramm: Verbinder 1">
            <a:extLst>
              <a:ext uri="{FF2B5EF4-FFF2-40B4-BE49-F238E27FC236}">
                <a16:creationId xmlns:a16="http://schemas.microsoft.com/office/drawing/2014/main" id="{B0EB48ED-9EF2-419E-889E-332B06631853}"/>
              </a:ext>
            </a:extLst>
          </p:cNvPr>
          <p:cNvSpPr/>
          <p:nvPr/>
        </p:nvSpPr>
        <p:spPr>
          <a:xfrm>
            <a:off x="1331640" y="987574"/>
            <a:ext cx="3096344" cy="2952328"/>
          </a:xfrm>
          <a:prstGeom prst="flowChartConnector">
            <a:avLst/>
          </a:prstGeom>
          <a:solidFill>
            <a:srgbClr val="F69C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Bibliothek</a:t>
            </a:r>
          </a:p>
        </p:txBody>
      </p:sp>
      <p:sp>
        <p:nvSpPr>
          <p:cNvPr id="3" name="Flussdiagramm: Verbinder 2">
            <a:extLst>
              <a:ext uri="{FF2B5EF4-FFF2-40B4-BE49-F238E27FC236}">
                <a16:creationId xmlns:a16="http://schemas.microsoft.com/office/drawing/2014/main" id="{8122DF28-19A8-4F77-848E-61B8CBA80386}"/>
              </a:ext>
            </a:extLst>
          </p:cNvPr>
          <p:cNvSpPr/>
          <p:nvPr/>
        </p:nvSpPr>
        <p:spPr>
          <a:xfrm>
            <a:off x="7236296" y="843557"/>
            <a:ext cx="457200" cy="43350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6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C5BFE-7DFA-4AAD-89C9-B417740D48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22956" y="861120"/>
            <a:ext cx="9145588" cy="1422598"/>
          </a:xfrm>
          <a:noFill/>
        </p:spPr>
        <p:txBody>
          <a:bodyPr>
            <a:normAutofit/>
          </a:bodyPr>
          <a:lstStyle/>
          <a:p>
            <a:r>
              <a:rPr lang="de-DE" sz="4800" dirty="0">
                <a:solidFill>
                  <a:srgbClr val="B85C00"/>
                </a:solidFill>
              </a:rPr>
              <a:t>Inklusion</a:t>
            </a:r>
            <a:r>
              <a:rPr lang="de-DE" sz="4800" dirty="0">
                <a:solidFill>
                  <a:schemeClr val="accent6"/>
                </a:solidFill>
              </a:rPr>
              <a:t> </a:t>
            </a:r>
            <a:r>
              <a:rPr lang="de-DE" sz="4800" dirty="0">
                <a:solidFill>
                  <a:srgbClr val="B85C00"/>
                </a:solidFill>
              </a:rPr>
              <a:t>ist ein Menschenrecht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D38904F-A0AB-4692-B0B5-384E5BCFDF6E}"/>
              </a:ext>
            </a:extLst>
          </p:cNvPr>
          <p:cNvSpPr txBox="1">
            <a:spLocks/>
          </p:cNvSpPr>
          <p:nvPr/>
        </p:nvSpPr>
        <p:spPr>
          <a:xfrm>
            <a:off x="323528" y="1923678"/>
            <a:ext cx="9145588" cy="7902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2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de-DE" sz="4400" dirty="0">
                <a:solidFill>
                  <a:srgbClr val="B85C00"/>
                </a:solidFill>
              </a:rPr>
            </a:br>
            <a:br>
              <a:rPr lang="de-DE" sz="4400" dirty="0">
                <a:solidFill>
                  <a:srgbClr val="B85C00"/>
                </a:solidFill>
              </a:rPr>
            </a:br>
            <a:r>
              <a:rPr lang="de-DE" sz="4800" dirty="0">
                <a:solidFill>
                  <a:srgbClr val="B85C00"/>
                </a:solidFill>
              </a:rPr>
              <a:t>Inklusion gehört in Bibliotheken</a:t>
            </a:r>
          </a:p>
          <a:p>
            <a:pPr algn="ctr"/>
            <a:endParaRPr lang="de-DE" sz="4400" dirty="0">
              <a:solidFill>
                <a:srgbClr val="B85C00"/>
              </a:solidFill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6321D01-D184-4041-BA22-44D0C3B0B4D8}"/>
              </a:ext>
            </a:extLst>
          </p:cNvPr>
          <p:cNvSpPr txBox="1">
            <a:spLocks/>
          </p:cNvSpPr>
          <p:nvPr/>
        </p:nvSpPr>
        <p:spPr>
          <a:xfrm>
            <a:off x="322956" y="3077651"/>
            <a:ext cx="9145588" cy="7902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2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de-DE" sz="4400" dirty="0">
                <a:solidFill>
                  <a:srgbClr val="B85C00"/>
                </a:solidFill>
              </a:rPr>
            </a:br>
            <a:br>
              <a:rPr lang="de-DE" sz="4400" dirty="0">
                <a:solidFill>
                  <a:srgbClr val="B85C00"/>
                </a:solidFill>
              </a:rPr>
            </a:br>
            <a:r>
              <a:rPr lang="de-DE" sz="4800" dirty="0">
                <a:solidFill>
                  <a:srgbClr val="B85C00"/>
                </a:solidFill>
              </a:rPr>
              <a:t>Barrierefreiheit in Bibliotheken</a:t>
            </a:r>
          </a:p>
          <a:p>
            <a:pPr algn="ctr"/>
            <a:endParaRPr lang="de-DE" sz="4400" dirty="0">
              <a:solidFill>
                <a:srgbClr val="B85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54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 Situation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WHO: etwa 15% der Weltbevölkerung lebt mit einer Form von Behinderung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 Zahl steigend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Nur maximal 5 - 10% der Literatur weltweit ist in einem barrierefreien Format zugänglich </a:t>
            </a:r>
          </a:p>
          <a:p>
            <a:endParaRPr lang="en-US" b="1" dirty="0"/>
          </a:p>
          <a:p>
            <a:endParaRPr lang="en-US" b="1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182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UN-Behindertenrechtskonvention 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Internationales</a:t>
            </a:r>
            <a:r>
              <a:rPr lang="en-US" dirty="0"/>
              <a:t> </a:t>
            </a:r>
            <a:r>
              <a:rPr lang="en-US" dirty="0" err="1"/>
              <a:t>Gesetz</a:t>
            </a:r>
            <a:r>
              <a:rPr lang="en-US" dirty="0"/>
              <a:t> </a:t>
            </a:r>
            <a:r>
              <a:rPr lang="en-US" dirty="0" err="1"/>
              <a:t>über</a:t>
            </a:r>
            <a:r>
              <a:rPr lang="en-US" dirty="0"/>
              <a:t> die </a:t>
            </a:r>
            <a:r>
              <a:rPr lang="en-US" dirty="0" err="1"/>
              <a:t>Menschenrechte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Menschen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Behinderungen</a:t>
            </a:r>
            <a:r>
              <a:rPr lang="en-US" dirty="0"/>
              <a:t> </a:t>
            </a:r>
          </a:p>
          <a:p>
            <a:pPr marL="342900" indent="-342900"/>
            <a:r>
              <a:rPr lang="en-US" dirty="0"/>
              <a:t>2006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Übereinkommen</a:t>
            </a:r>
            <a:r>
              <a:rPr lang="en-US" dirty="0"/>
              <a:t> </a:t>
            </a:r>
            <a:r>
              <a:rPr lang="en-US" dirty="0" err="1"/>
              <a:t>verabschiedet</a:t>
            </a:r>
            <a:endParaRPr lang="en-US" dirty="0"/>
          </a:p>
          <a:p>
            <a:pPr marL="342900" indent="-342900"/>
            <a:r>
              <a:rPr lang="en-US" dirty="0"/>
              <a:t>2009 von der </a:t>
            </a:r>
            <a:r>
              <a:rPr lang="en-US" dirty="0" err="1"/>
              <a:t>Deutschen</a:t>
            </a:r>
            <a:r>
              <a:rPr lang="en-US" dirty="0"/>
              <a:t> </a:t>
            </a:r>
            <a:r>
              <a:rPr lang="en-US" dirty="0" err="1"/>
              <a:t>Regierung</a:t>
            </a:r>
            <a:r>
              <a:rPr lang="en-US" dirty="0"/>
              <a:t> </a:t>
            </a:r>
            <a:r>
              <a:rPr lang="en-US" dirty="0" err="1"/>
              <a:t>ratifiziert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2023 </a:t>
            </a:r>
            <a:r>
              <a:rPr lang="en-US" dirty="0" err="1"/>
              <a:t>Staatenprüfverfahren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negativem</a:t>
            </a:r>
            <a:r>
              <a:rPr lang="en-US" dirty="0"/>
              <a:t> </a:t>
            </a:r>
            <a:r>
              <a:rPr lang="en-US" dirty="0" err="1"/>
              <a:t>Ergebnis</a:t>
            </a:r>
            <a:endParaRPr lang="en-US" dirty="0"/>
          </a:p>
          <a:p>
            <a:endParaRPr lang="en-US" b="1" dirty="0"/>
          </a:p>
          <a:p>
            <a:endParaRPr lang="en-US" b="1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023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UN-Behindertenrechtskonvention II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Unabhängige Lebensführung und Einbeziehung in die Gemeinschaft (Art. 19 CRPD)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Teilhabe an Bildung (Art. 24 CRPD)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Teilhabe am kulturellen Leben, einschließlich Zugang zu Literatur (Art. 30 CRPD)</a:t>
            </a:r>
          </a:p>
          <a:p>
            <a:endParaRPr lang="en-US" b="1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906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Marrakesch-Vertrag 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DE" dirty="0"/>
              <a:t>Ziel: Erleichterung des Zugangs zu veröffentlichten Werken für blinde, seh- und lesebehinderte Personen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2013: Abschluss des internationalen Abkommens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2016: Inkrafttreten des Vertrages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2018: Ratifizierung durch die EU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830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Marrakesch-Vertrag II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Ausnahmen im jeweils nationalen Urheberrecht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das Recht, zugängliche Fassungen von Sprachwerken für die Nutzung durch befugte Personen zu erstellen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Austausch von zugänglichen Sprachwerken über nationale Grenzen hinweg / Beispiel „</a:t>
            </a:r>
            <a:r>
              <a:rPr lang="de-DE" dirty="0" err="1"/>
              <a:t>Accessible</a:t>
            </a:r>
            <a:r>
              <a:rPr lang="de-DE" dirty="0"/>
              <a:t> Book </a:t>
            </a:r>
            <a:r>
              <a:rPr lang="de-DE" dirty="0" err="1"/>
              <a:t>Consortium</a:t>
            </a:r>
            <a:r>
              <a:rPr lang="de-DE" dirty="0"/>
              <a:t>“</a:t>
            </a:r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167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3274E-3D38-47E2-93DC-0CBC6F1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Marrakesch-Vertrag III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F6377-873E-47BC-83B4-E8994D6D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Befugte Personen: Menschen mit Blindheit, Seh- oder Lesebehinderung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Befugte Institutionen: auf gemeinnütziger Basis barrierefreien Lese- und Informationszugang für befugte Personen (herstellen und) anbieten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</a:t>
            </a:r>
            <a:r>
              <a:rPr lang="de-DE" dirty="0"/>
              <a:t> Bibliotheken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1732320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sz="1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 dzb lesen englisch 1.04.potx" id="{9C6C2D77-7321-4442-88F4-BAFA9BDCA1E1}" vid="{08F50D4C-4701-45C5-9F70-C75145E58F3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englisch</Template>
  <TotalTime>0</TotalTime>
  <Words>453</Words>
  <Application>Microsoft Office PowerPoint</Application>
  <PresentationFormat>Bildschirmpräsentation (16:9)</PresentationFormat>
  <Paragraphs>68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Wingdings</vt:lpstr>
      <vt:lpstr>Präsentation</vt:lpstr>
      <vt:lpstr>Barrierefreiheit in Bibliotheken</vt:lpstr>
      <vt:lpstr>PowerPoint-Präsentation</vt:lpstr>
      <vt:lpstr>Inklusion ist ein Menschenrecht</vt:lpstr>
      <vt:lpstr>Aktuelle Situation</vt:lpstr>
      <vt:lpstr>UN-Behindertenrechtskonvention I</vt:lpstr>
      <vt:lpstr>UN-Behindertenrechtskonvention II</vt:lpstr>
      <vt:lpstr>Der Marrakesch-Vertrag I</vt:lpstr>
      <vt:lpstr>Der Marrakesch-Vertrag II</vt:lpstr>
      <vt:lpstr>Der Marrakesch-Vertrag III</vt:lpstr>
      <vt:lpstr>Urhebergesetz in Deutschland</vt:lpstr>
      <vt:lpstr>Umsetzung I </vt:lpstr>
      <vt:lpstr>Umsetzung II</vt:lpstr>
      <vt:lpstr>Arbeitsfelder Inklusion</vt:lpstr>
      <vt:lpstr>PowerPoint-Präsentation</vt:lpstr>
      <vt:lpstr>Wer Inklusion will, findet einen Weg. Wer sie nicht will, findet Ausreden. </vt:lpstr>
      <vt:lpstr>Vielen Dank für Ihr Interesse!</vt:lpstr>
    </vt:vector>
  </TitlesOfParts>
  <Company>Deutsches Zentrum für barrierefreies Lesen (dzb lesen)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Barrierefreiheit in Bibliotheken</dc:title>
  <dc:creator>Felsmann, Christiane</dc:creator>
  <cp:keywords>Vorlage v1.04</cp:keywords>
  <cp:lastModifiedBy>Felsmann, Christiane</cp:lastModifiedBy>
  <cp:revision>22</cp:revision>
  <cp:lastPrinted>2017-11-07T06:45:13Z</cp:lastPrinted>
  <dcterms:created xsi:type="dcterms:W3CDTF">2023-09-12T10:40:55Z</dcterms:created>
  <dcterms:modified xsi:type="dcterms:W3CDTF">2023-09-14T11:53:49Z</dcterms:modified>
  <cp:category>Präsentation</cp:category>
</cp:coreProperties>
</file>